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6" r:id="rId5"/>
    <p:sldId id="260" r:id="rId6"/>
    <p:sldId id="261" r:id="rId7"/>
    <p:sldId id="267" r:id="rId8"/>
    <p:sldId id="312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263" r:id="rId20"/>
    <p:sldId id="268" r:id="rId21"/>
    <p:sldId id="297" r:id="rId22"/>
    <p:sldId id="265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308" r:id="rId34"/>
    <p:sldId id="309" r:id="rId35"/>
    <p:sldId id="31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08" autoAdjust="0"/>
    <p:restoredTop sz="78999"/>
  </p:normalViewPr>
  <p:slideViewPr>
    <p:cSldViewPr snapToGrid="0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39:15.4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4825 24575,'19'-68'0,"4"23"0,6-48 0,27 19-1448,-15 7 1448,-7 24 0,1 1 0,16-17 63,-2-10-63,0 10 0,3-14 0,0 6 0,-2 3 0,-8 7 0,0 1 0,0 0 0,0-6 0,-8 6 0,-7 11 0,-2 0 0,5-7 0,-4 8 0,0-1 0,9-19 0,-8 17 0,0 0 0,12-30 0,-13 31 0,0 2 0,9-18 0,1-8 0,4 0 0,-4 6 0,-2 3 337,6 6-337,-5 1 0,0-1 0,4 7 726,-5-4-726,7 4 322,-7-7-322,6 0 0,-5 0 0,7-1 0,-1 8 0,0-6 0,-2 13 0,3-13 0,-3 13 0,9-7 0,-7 8 0,31-11 0,-27 9 0,5 10 0,0 0 0,-3-3 0,-4 8 0,2 2 0,19-4 0,2-12 0,20 17 0,-28-8 0,19 16 0,-23-3 0,6 11 0,-9 3 0,-6 5 0,-3 0 0,-6 0 0,-7 0 0,-1 0 0,-6 0 0,-6 0 0,4 4 0,-9 2 0,5 4 0,-6 5 0,0-4 0,0 4 0,0 0 0,5-3 0,-3 8 0,9-3 0,-4 5 0,4-1 0,1-4 0,-1 4 0,1-5 0,7 14 0,-5-12 0,5 10 0,-7-11 0,-6 5 0,5 0 0,-4-6 0,0 5 0,9-3 0,-7 3 0,8 2 0,1-1 0,1 1 0,1 0 0,4 0 0,-5 0 0,1-5 0,4 4 0,-11-4 0,5 4 0,-7-5 0,1-2 0,-1 1 0,1-4 0,0 4 0,-6-6 0,4 6 0,-3-5 0,-1 4 0,4-4 0,-3-1 0,4 6 0,1-4 0,-1 4 0,7-5 0,-5 5 0,5-4 0,-6 8 0,0-8 0,-1 4 0,1 0 0,-1-4 0,1 3 0,0 1 0,-1-4 0,1 4 0,-1-6 0,-4 1 0,3-1 0,-3 1 0,4 0 0,1-1 0,-1 1 0,1-5 0,6 4 0,-5-8 0,11 8 0,-5-9 0,14 10 0,-6-9 0,6 9 0,0-10 0,1 4 0,1-5 0,5 0 0,-6 0 0,1 0 0,5 0 0,-6 0 0,8 0 0,-8 0 0,6 0 0,-12 0 0,11 0 0,-4 0 0,-1-5 0,6-8 0,-12 0 0,4-5 0,-6 6 0,-1 0 0,-5-5 0,-2 5 0,-7-4 0,1 0 0,-1 4 0,1-9 0,0 9 0,-5-8 0,3 7 0,-8-7 0,8 8 0,-8-9 0,4 4 0,-6 1 0,1-5 0,-5 10 0,3-9 0,-3 3 0,5-11 0,0 5 0,6-11 0,9-11 0,-1 12 0,15-32 0,-15 32 0,25-46 0,-21 30 0,21-25 0,-15 14 0,7-4 0,-1 0 0,-6 4 0,-3 13 0,-7 4 0,-2 7 0,-4 1 0,-2 5 0,-1 2 0,-4 7 0,4-7 0,-5 4 0,6-10 0,-5 11 0,4-5 0,-5 6 0,1-6 0,3 5 0,-2-11 0,9 4 0,-4-5 0,6-1 0,-6 0 0,4 7 0,-4-6 0,-1 6 0,6-7 0,-11 7 0,5 1 0,-1 6 0,1-6 0,14-10 0,-6 6 0,7-11 0,-10 13 0,7 0 0,-4-5 0,19-4 0,-18 7 0,26-14 0,-17 7 0,11-4 0,2-5 0,-7 9 0,11 5 0,-12-4 0,11 11 0,-6-5 0,0 12 0,-2-3 0,-1 9 0,-4-3 0,4 4 0,-6 1 0,0 0 0,-1 6 0,1-5 0,-1 10 0,1-10 0,6 10 0,-4-5 0,4 6 0,1 0 0,-5 0 0,4 0 0,-6 0 0,-1 0 0,1 0 0,-7 0 0,5 0 0,-4 0 0,5 0 0,-6 0 0,5 6 0,-10 0 0,10 5 0,-11 0 0,11 1 0,-11 4 0,11 2 0,-5 5 0,7 0 0,1 8 0,-1-6 0,10 14 0,-7-7 0,15 10 0,-13-3 0,7 9 0,-2-6 0,-5-2 0,5-2 0,-15-7 0,4 1 0,-3 3 0,-2-10 0,7 12 0,-14-14 0,7 6 0,-8-1 0,0-5 0,1 11 0,-1-10 0,2 10 0,-2-11 0,-4 11 0,-2-11 0,1 11 0,-5-11 0,5 11 0,-6-11 0,0 5 0,0-6 0,0-1 0,-1 1 0,1 0 0,0-1 0,0 1 0,0-1 0,4 1 0,-3 0 0,4-1 0,-1 1 0,-3 0 0,9-1 0,-9 7 0,9-5 0,-9 5 0,9-6 0,-9-1 0,8-4 0,-8 3 0,9-3 0,-9 5 0,8-5 0,-3 3 0,0-3 0,3 5 0,-8-6 0,3-1 0,0 0 0,-4-4 0,4 4 0,-5-5 0,-1 0 0,1-5 0,0 3 0,-1-7 0,1 4 0,-1-5 0,1 0 0,0 4 0,-1-3 0,6 8 0,-3-3 0,8 0 0,-4 3 0,6-3 0,-1 5 0,1-5 0,0 3 0,-1-3 0,1 5 0,0-5 0,-6 3 0,4-3 0,-3 0 0,10 4 0,-3-4 0,10 0 0,2 5 0,1-5 0,6 7 0,0-1 0,-6 0 0,6 0 0,-8 0 0,1 0 0,0 0 0,-1 0 0,8 0 0,-6 0 0,13 1 0,-13-1 0,0 0 0,-3-1 0,-5 1 0,1-6 0,-3 4 0,-5-8 0,0 2 0,-1 1 0,1-4 0,0 4 0,-6-5 0,-1 0 0,-5 0 0,-1 0 0,1 0 0,0 0 0,0 0 0,-1 0 0,0 0 0,0-4 0,-4-1 0,4-10 0,-8 4 0,8-4 0,-4 5 0,11-11 0,14 1 0,2-10 0,18 5 0,-12 1 0,12-2 0,11-8 0,12 4 0,-28 8 0,0 1 0,29-3 0,2-10 0,-14 12 0,27-15 0,-22 8 0,20-8 0,-34 11 0,7-1 0,-15 2 0,-3 5 0,-12-1 0,-3 3 0,-5-4 0,0 1 0,-5-1 0,-2 5 0,-5 2 0,0 0 0,0 4 0,0-5 0,-4 1 0,3-1 0,-3-6 0,0 0 0,3 0 0,-7 1 0,7-1 0,-2-6 0,-1-2 0,4-5 0,-8-1 0,8 7 0,-9-6 0,9 12 0,-9-5 0,8 6 0,-7 1 0,2 4 0,-4 2 0,0 5 0,0 0 0,0 0 0,0 0 0,0 1 0,0-1 0,0 0 0,0 1 0,0-6 0,0-8 0,0 0 0,6-12 0,-5 12 0,4-5 0,0 6 0,-4 6 0,4-5 0,-5 10 0,4 0 0,-3 11 0,4 5 0,-5 5 0,0-5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39:18.4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24575,'19'0'0,"7"0"0,3 0 0,7 0 0,0 0 0,-7 0 0,5 0 0,-16 0 0,8 0 0,-3 0 0,0 0 0,11-6 0,-5 5 0,14-10 0,2 9 0,-1-9 0,-1 10 0,0-4 0,-6 5 0,6 0 0,-8 0 0,-6 0 0,5 0 0,-4 0 0,13 0 0,-6 0 0,6 0 0,-8 0 0,1 0 0,-1 0 0,1 5 0,-7 6 0,-6 6 0,-2 5 0,-9-1 0,8 1 0,-8 0 0,4-1 0,-6 1 0,7 6 0,1 1 0,5 0 0,0 5 0,1 3 0,0 0 0,8 15 0,1-13 0,0 6 0,6 1 0,-8-13 0,2 10 0,3-11 0,-6-2 0,7 1 0,-7-8 0,4 0 0,-5 0 0,6-5 0,-5-1 0,4-5 0,-11-1 0,11 0 0,-11 0 0,0 0 0,-3 0 0,-4-6 0,1 4 0,-2-7 0,-5 2 0,5 1 0,-4-4 0,4 4 0,0-5 0,-4 0 0,9 0 0,-9 0 0,10 0 0,-5 0 0,6 0 0,-1 0 0,1 0 0,-1 0 0,1 0 0,0 0 0,-6 0 0,4 0 0,-3 0 0,4 0 0,1 0 0,-1-5 0,1-1 0,6 0 0,-5-4 0,11 3 0,-11-4 0,5 5 0,0-4 0,-5 3 0,5-4 0,-7 5 0,7-4 0,-5 3 0,5-4 0,0 5 0,-5-4 0,5 4 0,0-5 0,-10 0 0,8 0 0,-9 0 0,-1 5 0,4-4 0,-9 5 0,4-1 0,-5-3 0,0 8 0,5-8 0,-3-2 0,8-1 0,-3-4 0,-1 5 0,-1 1 0,-5 0 0,0 0 0,0-5 0,0 8 0,1-12 0,4 11 0,-4-7 0,10-1 0,-5 5 0,5-5 0,1 0 0,0 4 0,-1-4 0,-4 6 0,-2-1 0,0 1 0,-4 0 0,4 0 0,0 4 0,1-3 0,6-2 0,6-2 0,-5-3 0,11 5 0,-11 0 0,5-6 0,-7 5 0,1-4 0,-6 6 0,0-1 0,-1 6 0,-4-4 0,4 8 0,-6-3 0,-3-1 0,2 4 0,-15-3 0,5 4 0,-7 0 0,5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39:43.5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1682 24575,'14'0'0,"18"0"0,0 0 0,13 0 0,-3 0 0,3 0 0,-1 0 0,14 0 0,-11 0 0,13 0 0,-9 0 0,-6 5 0,-2 2 0,-8 4 0,1 1 0,-1 0 0,1 0 0,-7-1 0,5 1 0,-11-1 0,11 1 0,-11-1 0,5 0 0,0 0 0,-5 0 0,11 1 0,-11-1 0,11 1 0,-4-1 0,-1 0 0,5 1 0,-5-1 0,7 1 0,0 0 0,-1 0 0,8 0 0,-6 0 0,13 1 0,-6-1 0,1 1 0,5 0 0,-6-1 0,25 2 0,-5-7 0,0 0 0,2-1 0,-11-4 0,15 4 0,-9-6 0,7 0 0,-6 0 0,8 0 0,19 0 0,-23 0 0,21 0 0,-25 0 0,8 0 0,-8 0 0,-2-12 0,-9 4 0,-6-11 0,5 1 0,-13 4 0,13-10 0,-13 10 0,13-10 0,-5 4 0,14-7 0,12-7 0,-14 11 0,18-17 0,-28 18 0,21-12 0,-15 8 0,9-8 0,-2 5 0,-2-11 0,10 4 0,-12 1 0,12-5 0,-15 12 0,9-12 0,-10 12 0,-5 1 0,-11 4 0,-2 5 0,-16 1 0,8-4 0,-14 10 0,8-10 0,-4 5 0,7-12 0,-1 4 0,1-10 0,-1 11 0,0-5 0,1 0 0,-6 5 0,4-5 0,-9 6 0,9 0 0,-4 1 0,4-1 0,1 0 0,0-6 0,0 5 0,-4-5 0,2 11 0,-8-4 0,4 10 0,-6-5 0,0 6 0,-1 1 0,1-1 0,0 0 0,0 4 0,5-3 0,-4 3 0,4 0 0,-5-3 0,-1 4 0,1-1 0,-4-2 0,2 7 0,-3-8 0,5 8 0,0-8 0,-1 4 0,1 0 0,-1 1 0,1-1 0,0 4 0,0-8 0,-1 8 0,1-8 0,0 8 0,0-3 0,-5-1 0,4 4 0,-4-8 0,5 8 0,0-3 0,-1 0 0,1 2 0,0-2 0,-1 4 0,1-4 0,0 2 0,0-6 0,0 7 0,-1-8 0,1 8 0,0-8 0,-1 8 0,0-8 0,1 4 0,-1-1 0,1-2 0,-1 7 0,1-3 0,0 4 0,-1-5 0,1 4 0,0-3 0,-5-1 0,4 4 0,-3-8 0,3 8 0,1-7 0,5 6 0,1-2 0,6-1 0,0 4 0,-6-8 0,4 8 0,-9-8 0,10 8 0,-10-8 0,4 8 0,0-4 0,-4 1 0,4 3 0,-5-8 0,5 3 0,7 0 0,2-3 0,10 7 0,-11-7 0,11 2 0,-11-4 0,11 5 0,-11-4 0,5 9 0,-7-9 0,1 9 0,-6-9 0,5 9 0,-5-8 0,12 8 0,-5-4 0,5 0 0,0 4 0,1-4 0,0 5 0,5-5 0,-10 3 0,3-8 0,1 9 0,-5-4 0,5 0 0,0 4 0,-5-4 0,11 0 0,-11 3 0,11-3 0,-4 5 0,5 0 0,-5 0 0,4-5 0,-11 3 0,11-3 0,-5 0 0,7 3 0,-1-8 0,1 8 0,-1-8 0,1 8 0,6-3 0,-4 5 0,5 0 0,-8 0 0,1 0 0,-1 0 0,-5 0 0,4 0 0,-11 0 0,11 0 0,-11 0 0,-1 0 0,5 0 0,-14 0 0,13 0 0,-10 0 0,1 4 0,3-3 0,-4 9 0,12-4 0,2 0 0,5 5 0,1-5 0,-1 1 0,8 4 0,-6-4 0,13 5 0,-13-5 0,13 4 0,-12-4 0,12 0 0,-13 4 0,13-4 0,-6-1 0,16 6 0,-6-4 0,6-1 0,-1 5 0,-5-5 0,14 7 0,-14-1 0,13 1 0,-13-7 0,6 5 0,-8-5 0,-1 6 0,1 0 0,0 0 0,-1 0 0,9 0 0,-6 0 0,14 1 0,-6 0 0,-1-1 0,7 1 0,-6-1 0,8 1 0,-8-6 0,6 4 0,-15-4 0,7-1 0,-8 5 0,-1-11 0,1 11 0,0-11 0,8 5 0,-7-1 0,15-3 0,-6 10 0,8-11 0,0 12 0,0-12 0,0 5 0,8 1 0,-5-5 0,6 4 0,-10 1 0,1-6 0,0 5 0,0-6 0,0 0 0,-8 0 0,-2 0 0,-16 0 0,6 0 0,-13 0 0,0 0 0,-3 0 0,-5 0 0,1 0 0,-8 0 0,-2 0 0,-8 0 0,3 0 0,-6 0 0,1 0 0,0 0 0,-5 4 0,4-3 0,1 3 0,68-4 0,-1 0 0,-7 0 0,5 0-637,-5 0 0,-2 0 637,-9 0 0,1 0 0,18 0 0,0 0 0,-18 0 0,-1 0 0,10 0 0,0 0 0,-7 0 0,0 0 0,6 0 0,0 0 0,-9 0 0,0 0 0,4 0 0,-1 0-207,-5 0 0,-3 0 207,29 0 0,15 0 0,-17 0 0,10 0 0,-10 0 0,-10 0 0,-12 0 0,-14 0 0,-9 0 0,-13-4 1246,-8 3-1246,0-4 442,1 0-442,6 4 0,0-9 0,-6 9 0,4-9 0,-9 9 0,4-4 0,-5 5 0,0-4 0,0 3 0,-1-4 0,6 0 0,2 4 0,-1-8 0,5 8 0,8-9 0,2 3 0,19-6 0,-12 1 0,11 5 0,-11-4 0,5 4 0,16 1 0,-17-5 0,25 4 0,-5-7 0,-6 1 0,12-1 0,-16 1 0,0 6 0,-8-4 0,-1 4 0,-14 0 0,5-3 0,-4 9 0,-1-10 0,-1 10 0,-7-9 0,1 9 0,0-4 0,-6 1 0,-1 3 0,-5-4 0,0 5 0,-1 0 0,6-5 0,8 4 0,13-9 0,2 8 0,29-17 0,-26 16 0,26-17 0,-22 13 0,-1-5 0,-7 0 0,-9 5 0,-7-3 0,7 9 0,-5-9 0,5 4 0,0 0 0,-10 1 0,8 0 0,-9 4 0,-1-4 0,-1 1 0,-5 3 0,0-4 0,-1 1 0,7 3 0,0-4 0,12 5 0,1 0 0,14 0 0,18-6 0,3 4 0,7-5 0,-3 7 0,-6 0 0,8-6 0,0 5 0,-8-6 0,24 0 0,-34 0 0,33-8 0,-39 3 0,14-2 0,-15-4 0,4-2 0,-17-3 0,9 4 0,-23 3 0,8 0 0,-15 5 0,4-4 0,-5 5 0,0 0 0,0 0 0,0-5 0,0 4 0,-5-4 0,-1 5 0,1 5 0,-4-4 0,3 12 0,-4-2 0,0 8 0,0-3 0,0-2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16:40:03.380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1 7866 24575,'0'-9'0,"5"-12"0,6 8 0,7-20 0,11 7 0,-3-10 0,4-1 0,-1 6 0,3-4 0,-1 4 0,6-8 0,-12 3 0,4 5 0,2-4 0,-13 11 0,10-6 0,-11 14 0,5-5 0,-6 9 0,5-8 0,-10 9 0,4-10 0,0 5 0,2-1 0,0-10 0,10 7 0,-8-8 0,10-1 0,-7 0 0,1-1 0,1-4 0,-2 11 0,0-5 0,0 6 0,5 0 0,-8 0 0,7-1 0,-9 6 0,5-4 0,0 4 0,-6-4 0,5 4 0,-4-4 0,-1 9 0,4-8 0,-9 9 0,10-10 0,-5 9 0,6-8 0,-1 3 0,2-11 0,5 4 0,-3-11 0,10 4 0,-2-7 0,5-1 0,1 0 0,0 0 0,1-7 0,-1 5 0,1-6 0,-7 10 0,4-2 0,-7 8 0,2-5 0,-3 6 0,0 0 0,-5 1 0,4 7 0,-7 0 0,1 0 0,6 0 0,1-1 0,1 0 0,5-8 0,-11 8 0,11-8 0,-12 9 0,5 4 0,-6-2 0,5 2 0,-3 1 0,3-5 0,1 10 0,-5-9 0,5 4 0,0-6 0,-5 6 0,5-5 0,-6 5 0,-1 0 0,1-3 0,-1 3 0,1-5 0,0 0 0,5 0 0,-2-7 0,10-3 0,16-24 0,-14 14 0,26-16 0,-28 12 0,20-3 0,-6-1 0,7-5 0,0 5 0,0-6 0,0 6 0,-7 3 0,5-1 0,-6 6 0,8-6 0,0 6 0,-9 8 0,-1-5 0,-10 14 0,1-6 0,-2 7 0,-5 1 0,4 0 0,-11 1 0,5-1 0,-1 0 0,4-6 0,5 3 0,3-11 0,-2 5 0,9-9 0,3 1 0,7-2 0,0 0 0,0-1 0,-8 3 0,6-2 0,-13 3 0,13-3 0,-6 1 0,8-1 0,0 0 0,0 0 0,0 0 0,0 0 0,0 0 0,0-6 0,0 4 0,0-4 0,0 6 0,-2 7 0,2-5 0,-2 5 0,-6-6 0,6-1 0,-8 9 0,10-7 0,7-3 0,-5-1 0,12-7 0,-4 1 0,5 6 0,-7 1-497,-19 13 1,0 0 496,15-2 0,2-9 0,-1 0 0,-6 9-257,0 1 1,-1-1 256,5-11 0,21-2 0,-8-5 0,-25 23 0,-2 0 0,17-17 0,-7 11 0,1 1 0,15-13 0,-18 13 0,0-1 0,23-12 0,-31 18 0,-1 0 0,22-15 0,-11 9 0,3 0 0,-15 9 0,1 0 0,13-10 0,1 2 0,-12 9 0,-2 1 0,1-1 0,0 1 0,5-2 0,0 1 0,-3 3 0,-1 1 0,37-17 0,-28 12 0,-3 1 0,9-2 0,-8-1 0,1 0 0,19 2 0,8-12 0,-2 7 0,-9 0 0,-8 2 0,6 6 0,-6-5 0,7 4 0,10-14 0,-15 13 0,13-11 0,-15 13 0,8-7 0,0-1 0,9 0 0,-7 7 0,7-5 0,-9 5 0,-8 0 0,-3-3 0,-7 11 966,0-5-966,-1 6 540,9-1-540,2-6 0,0 5 0,15-5 0,-21 6 0,21 0 0,-7 7 0,3-6 0,5 5 0,-16-5 0,6-1 0,-14 6 0,6-4 0,-9 5 0,1-6 0,0 0 0,7-1 0,-5 1 0,6-6 0,-8 5 0,-1-5 0,1 6 0,0 0 0,-1 0 0,1 0 0,-7 5 0,-3-3 0,-6 10 0,-7-9 0,-1 9 0,-12-4 0,-1 5 0,-5 0 0,0 0 0,-1 0 0,1 0 0,-1 0 0,0 0 0,0-4 0,0 3 0,12-9 0,-3 9 0,16-4 0,19-2 0,-11 0 0,33-7 0,10-1-530,1-6 530,-36 15 0,2 1 0,10-6 0,-3 0 0,13 3 0,-8 0 0,1-1 0,10-5 0,-20 9 0,1 1 0,36-2 0,0-1 0,-5 6 0,-14-12 0,6 5 0,-18 1 0,-1-5 0,-15 10 0,-3-4 0,-12 1 0,-3 4 530,-5-9-530,0 9 0,-6-4 0,18 0 0,-1-3 0,11-4 0,14-2 0,6 7 0,0-5 0,5 5 0,-18-6 0,1 6 0,-7 1 0,-9 1 0,-8 4 0,-6-9 0,5 9 0,10-10 0,0 5 0,13-1 0,12-6 0,-6 6 0,21-1 0,-24-4 0,34 4 0,-28 0 0,19-5 0,-18 12 0,-6-11 0,33 11 0,-36-5 0,0 5 0,2 2 0,16-1 0,-15 0 0,2 0 0,19 0 0,12 0 0,-25 0 0,8 0 0,0 0 0,-8 0 0,-2 0 0,-16-6 0,-1 5 0,-8-4 0,-5 5 0,-3-5 0,-5-1 0,-6-5 0,-1 5 0,-5-2 0,0 2 0,0 1 0,0-4 0,-1 3 0,0 1 0,-4-4 0,-1 4 0,1-5 0,0 0 0,0 1 0,-1 0 0,1 3 0,-4 2 0,3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1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=AVScy7YsKM0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20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24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07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14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91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our blog has 25 subscribers at the end of March and has 100 subscribers at the end of April. What is the growth rate?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64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x 100% = 300%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8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+ 4 is for the return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872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=6hfOvs8pY1k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23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88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a graphical representation of an algorithm with the help of different symbols, shapes, and arrows to demonstrate a process or a program.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81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Terminal box – Start/End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Input /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Process / Instruction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Decision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Connector / Arrow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94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32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Terminal box – Start/End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Input / 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Process / Instruction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Decision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Connector / Arrow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30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description of an algorithm that uses simple, English-like statements to outline the basic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13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description of an algorithm that uses simple, English-like statements to outline the basic logic.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1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FEED-252C-374A-98B7-D0CC1305BD03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130B-859C-794A-8FF0-963D5437C1D7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1697-7551-FC48-8CAD-DE61DC730E83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1925-0118-B044-8C3F-5B128729169C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54B7-203F-E048-8E8D-0053476B5574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8A78-EEF2-BE4B-8329-578C094FA024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2E1F-367A-1A4E-B5CE-B23FBB4EE811}" type="datetime1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8B62-5226-3B4E-BCCC-AD6341F59545}" type="datetime1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E9E7-1049-B04D-A827-8AEF913D97D6}" type="datetime1">
              <a:rPr lang="en-US" smtClean="0"/>
              <a:t>8/20/24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E231-CAB8-B548-836E-DD459EA51D9D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45D8-6691-944B-B04F-6724A0679772}" type="datetime1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FF2D9-C56D-984E-820C-D5B848AA615A}" type="datetime1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2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kar@ucmo.edu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0.png"/><Relationship Id="rId7" Type="http://schemas.openxmlformats.org/officeDocument/2006/relationships/image" Target="../media/image8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70.png"/><Relationship Id="rId4" Type="http://schemas.openxmlformats.org/officeDocument/2006/relationships/customXml" Target="../ink/ink2.xml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AVScy7YsKM0?feature=oembed" TargetMode="Externa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hfOvs8pY1k?feature=oembed" TargetMode="Externa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dirty="0"/>
              <a:t>Advanced Algorithms</a:t>
            </a:r>
            <a:br>
              <a:rPr lang="en-US" sz="7200" dirty="0"/>
            </a:br>
            <a:r>
              <a:rPr lang="en-US" sz="7200" dirty="0"/>
              <a:t>Session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 dirty="0"/>
              <a:t>Gorkem Kar</a:t>
            </a:r>
            <a:endParaRPr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258C-AC37-FE5C-B4B2-B87E827D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Flowchart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Free Website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5"/>
            <a:ext cx="6906491" cy="1828826"/>
          </a:xfrm>
        </p:spPr>
        <p:txBody>
          <a:bodyPr anchor="ctr">
            <a:normAutofit/>
          </a:bodyPr>
          <a:lstStyle/>
          <a:p>
            <a:r>
              <a:rPr lang="en-US" dirty="0" err="1"/>
              <a:t>Lucid.app</a:t>
            </a:r>
            <a:br>
              <a:rPr lang="en-US" dirty="0"/>
            </a:b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38EA-6B88-4B4D-4F91-6FCA71AA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30070C30-47B5-676D-F5DE-0FBFB80B5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72" y="1643969"/>
            <a:ext cx="7466563" cy="397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6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Flowchart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5"/>
            <a:ext cx="6906491" cy="5254284"/>
          </a:xfrm>
        </p:spPr>
        <p:txBody>
          <a:bodyPr anchor="ctr">
            <a:normAutofit/>
          </a:bodyPr>
          <a:lstStyle/>
          <a:p>
            <a:r>
              <a:rPr lang="en-US" dirty="0"/>
              <a:t>Compute the average of three numbers</a:t>
            </a:r>
          </a:p>
          <a:p>
            <a:endParaRPr lang="en-US" dirty="0"/>
          </a:p>
          <a:p>
            <a:r>
              <a:rPr lang="en-US" dirty="0"/>
              <a:t>Start</a:t>
            </a:r>
          </a:p>
          <a:p>
            <a:r>
              <a:rPr lang="en-US" dirty="0"/>
              <a:t>Declare variables (n1, n2, n3, avg)</a:t>
            </a:r>
          </a:p>
          <a:p>
            <a:r>
              <a:rPr lang="en-US" dirty="0"/>
              <a:t>Read values (n1, n2, n3)</a:t>
            </a:r>
          </a:p>
          <a:p>
            <a:r>
              <a:rPr lang="en-US" dirty="0"/>
              <a:t>Find the average using the formula</a:t>
            </a:r>
          </a:p>
          <a:p>
            <a:r>
              <a:rPr lang="en-US" dirty="0"/>
              <a:t>Display average</a:t>
            </a:r>
          </a:p>
          <a:p>
            <a:r>
              <a:rPr lang="en-US" dirty="0"/>
              <a:t>End</a:t>
            </a:r>
            <a:br>
              <a:rPr lang="en-US" dirty="0"/>
            </a:b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38EA-6B88-4B4D-4F91-6FCA71AA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0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Flowchart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38EA-6B88-4B4D-4F91-6FCA71AA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 descr="A diagram of a number of numbers&#10;&#10;Description automatically generated">
            <a:extLst>
              <a:ext uri="{FF2B5EF4-FFF2-40B4-BE49-F238E27FC236}">
                <a16:creationId xmlns:a16="http://schemas.microsoft.com/office/drawing/2014/main" id="{F2CA7C76-7C92-EFA6-AF83-99A2067BD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922" y="818753"/>
            <a:ext cx="2379435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5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Pseudocode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5"/>
            <a:ext cx="6906491" cy="5254284"/>
          </a:xfrm>
        </p:spPr>
        <p:txBody>
          <a:bodyPr anchor="ctr">
            <a:normAutofit/>
          </a:bodyPr>
          <a:lstStyle/>
          <a:p>
            <a:r>
              <a:rPr lang="en-US" dirty="0"/>
              <a:t>High-level description</a:t>
            </a:r>
          </a:p>
          <a:p>
            <a:r>
              <a:rPr lang="en-US" dirty="0"/>
              <a:t>English-like statements</a:t>
            </a:r>
          </a:p>
          <a:p>
            <a:r>
              <a:rPr lang="en-US" dirty="0"/>
              <a:t>Basic logic</a:t>
            </a:r>
            <a:br>
              <a:rPr lang="en-US" dirty="0"/>
            </a:b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38EA-6B88-4B4D-4F91-6FCA71AA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9E06D207-5538-D107-145A-5431CA627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55" y="4014631"/>
            <a:ext cx="3200400" cy="1830998"/>
          </a:xfrm>
          <a:prstGeom prst="rect">
            <a:avLst/>
          </a:prstGeom>
        </p:spPr>
      </p:pic>
      <p:pic>
        <p:nvPicPr>
          <p:cNvPr id="8" name="Picture 7" descr="A blue and white gear with a symbol in it&#10;&#10;Description automatically generated">
            <a:extLst>
              <a:ext uri="{FF2B5EF4-FFF2-40B4-BE49-F238E27FC236}">
                <a16:creationId xmlns:a16="http://schemas.microsoft.com/office/drawing/2014/main" id="{1DC0D485-886D-0A72-EFD9-83F745A88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053" y="4014631"/>
            <a:ext cx="1783066" cy="18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Pseudocode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Benefits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5"/>
            <a:ext cx="6906491" cy="5254284"/>
          </a:xfrm>
        </p:spPr>
        <p:txBody>
          <a:bodyPr anchor="ctr">
            <a:normAutofit/>
          </a:bodyPr>
          <a:lstStyle/>
          <a:p>
            <a:r>
              <a:rPr lang="en-US" dirty="0"/>
              <a:t>Simplified logic</a:t>
            </a:r>
          </a:p>
          <a:p>
            <a:r>
              <a:rPr lang="en-US" dirty="0"/>
              <a:t>Easier to communicate with noncoders</a:t>
            </a:r>
          </a:p>
          <a:p>
            <a:r>
              <a:rPr lang="en-US" dirty="0"/>
              <a:t>Save time &amp; prevent mistakes</a:t>
            </a:r>
            <a:br>
              <a:rPr lang="en-US" dirty="0"/>
            </a:b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38EA-6B88-4B4D-4F91-6FCA71AA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Pseudocode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Steps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5"/>
            <a:ext cx="6906491" cy="5254284"/>
          </a:xfrm>
        </p:spPr>
        <p:txBody>
          <a:bodyPr anchor="ctr">
            <a:normAutofit/>
          </a:bodyPr>
          <a:lstStyle/>
          <a:p>
            <a:r>
              <a:rPr lang="en-US" dirty="0"/>
              <a:t>Understand the problem</a:t>
            </a:r>
          </a:p>
          <a:p>
            <a:r>
              <a:rPr lang="en-US" dirty="0"/>
              <a:t>Break down the problem into smaller steps</a:t>
            </a:r>
          </a:p>
          <a:p>
            <a:r>
              <a:rPr lang="en-US" dirty="0"/>
              <a:t>Write out the pseudocode</a:t>
            </a:r>
          </a:p>
          <a:p>
            <a:r>
              <a:rPr lang="en-US" dirty="0"/>
              <a:t>Test the pseudocode</a:t>
            </a:r>
          </a:p>
          <a:p>
            <a:r>
              <a:rPr lang="en-US" dirty="0"/>
              <a:t>Translate that into an actual code</a:t>
            </a:r>
            <a:br>
              <a:rPr lang="en-US" dirty="0"/>
            </a:b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38EA-6B88-4B4D-4F91-6FCA71AA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0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Pseudocode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Steps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5"/>
            <a:ext cx="6906491" cy="5254284"/>
          </a:xfrm>
        </p:spPr>
        <p:txBody>
          <a:bodyPr anchor="ctr">
            <a:normAutofit/>
          </a:bodyPr>
          <a:lstStyle/>
          <a:p>
            <a:r>
              <a:rPr lang="en-US" dirty="0"/>
              <a:t>Task: Write a code that adds two numbers</a:t>
            </a:r>
          </a:p>
          <a:p>
            <a:r>
              <a:rPr lang="en-US" dirty="0"/>
              <a:t>Ask the user to enter both numbers</a:t>
            </a:r>
          </a:p>
          <a:p>
            <a:r>
              <a:rPr lang="en-US" dirty="0"/>
              <a:t>Do the addition</a:t>
            </a:r>
          </a:p>
          <a:p>
            <a:r>
              <a:rPr lang="en-US" dirty="0"/>
              <a:t>Display the summation</a:t>
            </a:r>
            <a:br>
              <a:rPr lang="en-US" dirty="0"/>
            </a:b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38EA-6B88-4B4D-4F91-6FCA71AA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F478234-2178-4045-727E-4EFF5C664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08" y="4497195"/>
            <a:ext cx="6197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4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38EA-6B88-4B4D-4F91-6FCA71AA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17</a:t>
            </a:fld>
            <a:endParaRPr lang="en-US"/>
          </a:p>
        </p:txBody>
      </p:sp>
      <p:pic>
        <p:nvPicPr>
          <p:cNvPr id="10" name="Content Placeholder 9" descr="A computer screen shot of a number&#10;&#10;Description automatically generated">
            <a:extLst>
              <a:ext uri="{FF2B5EF4-FFF2-40B4-BE49-F238E27FC236}">
                <a16:creationId xmlns:a16="http://schemas.microsoft.com/office/drawing/2014/main" id="{524BC2CD-6048-FBC9-163A-7C29AA3BE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71" y="1762975"/>
            <a:ext cx="6859271" cy="3332049"/>
          </a:xfrm>
        </p:spPr>
      </p:pic>
    </p:spTree>
    <p:extLst>
      <p:ext uri="{BB962C8B-B14F-4D97-AF65-F5344CB8AC3E}">
        <p14:creationId xmlns:p14="http://schemas.microsoft.com/office/powerpoint/2010/main" val="1260526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Efficiency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38EA-6B88-4B4D-4F91-6FCA71AA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636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27" y="1153968"/>
            <a:ext cx="3814046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Growth Rate - 1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computer with a paper and a text&#10;&#10;Description automatically generated with medium confidence">
            <a:extLst>
              <a:ext uri="{FF2B5EF4-FFF2-40B4-BE49-F238E27FC236}">
                <a16:creationId xmlns:a16="http://schemas.microsoft.com/office/drawing/2014/main" id="{8790977F-3760-0B86-DDED-C193F11A3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94" y="1854200"/>
            <a:ext cx="5257800" cy="30607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B67CA-407A-19B5-1505-606D97BA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8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Grading</a:t>
            </a:r>
          </a:p>
          <a:p>
            <a:r>
              <a:rPr lang="en-US" dirty="0"/>
              <a:t>Basic Concepts</a:t>
            </a:r>
          </a:p>
          <a:p>
            <a:r>
              <a:rPr lang="en-US" dirty="0"/>
              <a:t>Efficiency</a:t>
            </a:r>
          </a:p>
          <a:p>
            <a:r>
              <a:rPr lang="en-US" dirty="0"/>
              <a:t>Complexity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BBDE7-9D22-DE78-5213-CAF59726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86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" y="1153572"/>
            <a:ext cx="3775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Growth Rate - 2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B67CA-407A-19B5-1505-606D97BA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D1C0E-D076-AB46-0BD0-BCDA2714C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58" y="1917700"/>
            <a:ext cx="5651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10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Efficiency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Worst Case Efficiency</a:t>
            </a:r>
          </a:p>
          <a:p>
            <a:r>
              <a:rPr lang="en-US" dirty="0"/>
              <a:t>Average Case Efficiency</a:t>
            </a:r>
          </a:p>
          <a:p>
            <a:r>
              <a:rPr lang="en-US" dirty="0"/>
              <a:t>Best Case Efficiency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38EA-6B88-4B4D-4F91-6FCA71AA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8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Big-O Notation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Simplified analysis of an algorithm’s efficiency</a:t>
            </a:r>
          </a:p>
          <a:p>
            <a:pPr lvl="1"/>
            <a:r>
              <a:rPr lang="en-US" dirty="0"/>
              <a:t>Complexity in terms of input size, N</a:t>
            </a:r>
          </a:p>
          <a:p>
            <a:pPr lvl="1"/>
            <a:r>
              <a:rPr lang="en-US" dirty="0"/>
              <a:t>Machine-independent</a:t>
            </a:r>
          </a:p>
          <a:p>
            <a:pPr lvl="1"/>
            <a:r>
              <a:rPr lang="en-US" dirty="0"/>
              <a:t>Basic computer steps</a:t>
            </a:r>
          </a:p>
          <a:p>
            <a:pPr lvl="1"/>
            <a:r>
              <a:rPr lang="en-US" dirty="0"/>
              <a:t>Time &amp; space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2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Big-O Notation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General Rules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Ignore constants</a:t>
            </a:r>
          </a:p>
          <a:p>
            <a:pPr lvl="1"/>
            <a:r>
              <a:rPr lang="en-US" dirty="0"/>
              <a:t>5n -&gt; O(n)</a:t>
            </a:r>
          </a:p>
          <a:p>
            <a:r>
              <a:rPr lang="en-US" dirty="0"/>
              <a:t>Certain terms “dominate” others</a:t>
            </a:r>
          </a:p>
          <a:p>
            <a:pPr lvl="1"/>
            <a:r>
              <a:rPr lang="en-US" dirty="0"/>
              <a:t>O(1) &lt; O(log(n)) &lt; O(n) &lt; O(</a:t>
            </a:r>
            <a:r>
              <a:rPr lang="en-US" dirty="0" err="1"/>
              <a:t>nlog</a:t>
            </a:r>
            <a:r>
              <a:rPr lang="en-US" dirty="0"/>
              <a:t>(n)) &lt; O(n</a:t>
            </a:r>
            <a:r>
              <a:rPr lang="en-US" baseline="30000" dirty="0"/>
              <a:t>2</a:t>
            </a:r>
            <a:r>
              <a:rPr lang="en-US" dirty="0"/>
              <a:t>) &lt; O(2</a:t>
            </a:r>
            <a:r>
              <a:rPr lang="en-US" baseline="30000" dirty="0"/>
              <a:t>n</a:t>
            </a:r>
            <a:r>
              <a:rPr lang="en-US" dirty="0"/>
              <a:t>) &lt; O(n!)</a:t>
            </a:r>
            <a:br>
              <a:rPr lang="en-US" dirty="0"/>
            </a:br>
            <a:r>
              <a:rPr lang="en-US" dirty="0"/>
              <a:t>We ignore low-order terms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5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Big-O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Complexity Chart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7" descr="A chart with different colored lines&#10;&#10;Description automatically generated">
            <a:extLst>
              <a:ext uri="{FF2B5EF4-FFF2-40B4-BE49-F238E27FC236}">
                <a16:creationId xmlns:a16="http://schemas.microsoft.com/office/drawing/2014/main" id="{D925515A-75BB-3A8D-6F1A-B09F166ED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65" y="1153572"/>
            <a:ext cx="6320257" cy="4442953"/>
          </a:xfrm>
        </p:spPr>
      </p:pic>
    </p:spTree>
    <p:extLst>
      <p:ext uri="{BB962C8B-B14F-4D97-AF65-F5344CB8AC3E}">
        <p14:creationId xmlns:p14="http://schemas.microsoft.com/office/powerpoint/2010/main" val="285223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Big-O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Constant Time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X = 5 + (15 * 20)</a:t>
            </a:r>
          </a:p>
          <a:p>
            <a:r>
              <a:rPr lang="en-US" dirty="0"/>
              <a:t>Independent of input size, N</a:t>
            </a:r>
          </a:p>
          <a:p>
            <a:r>
              <a:rPr lang="en-US" dirty="0">
                <a:solidFill>
                  <a:srgbClr val="FF0000"/>
                </a:solidFill>
              </a:rPr>
              <a:t>O(1)</a:t>
            </a:r>
            <a:r>
              <a:rPr lang="en-US" dirty="0"/>
              <a:t>: “Big Oh of one”</a:t>
            </a:r>
          </a:p>
          <a:p>
            <a:endParaRPr lang="en-US" dirty="0"/>
          </a:p>
          <a:p>
            <a:r>
              <a:rPr lang="en-US" dirty="0"/>
              <a:t>X = 5 + (15 * 20);</a:t>
            </a:r>
          </a:p>
          <a:p>
            <a:r>
              <a:rPr lang="en-US" dirty="0"/>
              <a:t>Y = 15 – 5;</a:t>
            </a:r>
          </a:p>
          <a:p>
            <a:r>
              <a:rPr lang="en-US" dirty="0"/>
              <a:t>Print x + y;</a:t>
            </a:r>
          </a:p>
          <a:p>
            <a:r>
              <a:rPr lang="en-US" dirty="0"/>
              <a:t>Total time = O(1) + O(1) + O(1) = 3 * O(1)</a:t>
            </a:r>
            <a:br>
              <a:rPr lang="en-US" dirty="0"/>
            </a:br>
            <a:r>
              <a:rPr lang="en-US" dirty="0"/>
              <a:t>= </a:t>
            </a:r>
            <a:r>
              <a:rPr lang="en-US" dirty="0">
                <a:solidFill>
                  <a:srgbClr val="FF0000"/>
                </a:solidFill>
              </a:rPr>
              <a:t>O(1)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Big-O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Linear Time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For x in range (0, n):</a:t>
            </a:r>
            <a:br>
              <a:rPr lang="en-US" dirty="0"/>
            </a:br>
            <a:r>
              <a:rPr lang="en-US" dirty="0"/>
              <a:t>	print x;   // O(1)</a:t>
            </a:r>
          </a:p>
          <a:p>
            <a:r>
              <a:rPr lang="en-US" dirty="0"/>
              <a:t>N * O(1)</a:t>
            </a:r>
          </a:p>
          <a:p>
            <a:r>
              <a:rPr lang="en-US" dirty="0">
                <a:solidFill>
                  <a:srgbClr val="FF0000"/>
                </a:solidFill>
              </a:rPr>
              <a:t>O(N)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X = 5 + (15 * 20); 		     </a:t>
            </a:r>
            <a:r>
              <a:rPr lang="en-US" dirty="0">
                <a:solidFill>
                  <a:srgbClr val="FF0000"/>
                </a:solidFill>
              </a:rPr>
              <a:t>O(1)</a:t>
            </a:r>
          </a:p>
          <a:p>
            <a:r>
              <a:rPr lang="en-US" dirty="0"/>
              <a:t>For x in range (0, n):</a:t>
            </a:r>
            <a:br>
              <a:rPr lang="en-US" dirty="0"/>
            </a:br>
            <a:r>
              <a:rPr lang="en-US" dirty="0"/>
              <a:t>	print x;                          </a:t>
            </a:r>
            <a:r>
              <a:rPr lang="en-US" dirty="0">
                <a:solidFill>
                  <a:srgbClr val="FF0000"/>
                </a:solidFill>
              </a:rPr>
              <a:t>O(N)</a:t>
            </a:r>
          </a:p>
          <a:p>
            <a:r>
              <a:rPr lang="en-US" dirty="0"/>
              <a:t>Total time = </a:t>
            </a:r>
            <a:r>
              <a:rPr lang="en-US" dirty="0">
                <a:solidFill>
                  <a:srgbClr val="FF0000"/>
                </a:solidFill>
              </a:rPr>
              <a:t>O(1) + O(N)</a:t>
            </a:r>
          </a:p>
          <a:p>
            <a:r>
              <a:rPr lang="en-US" dirty="0"/>
              <a:t>Total time = </a:t>
            </a:r>
            <a:r>
              <a:rPr lang="en-US" dirty="0">
                <a:solidFill>
                  <a:srgbClr val="FF0000"/>
                </a:solidFill>
              </a:rPr>
              <a:t>O(N)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8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Big-O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Quadratic Time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5 + (15 * 20); 		     </a:t>
            </a:r>
            <a:r>
              <a:rPr lang="en-US" dirty="0">
                <a:solidFill>
                  <a:srgbClr val="FF0000"/>
                </a:solidFill>
              </a:rPr>
              <a:t>O(1)</a:t>
            </a:r>
          </a:p>
          <a:p>
            <a:r>
              <a:rPr lang="en-US" dirty="0"/>
              <a:t>For x in range (0, n):</a:t>
            </a:r>
            <a:br>
              <a:rPr lang="en-US" dirty="0"/>
            </a:br>
            <a:r>
              <a:rPr lang="en-US" dirty="0"/>
              <a:t>	print x;                          </a:t>
            </a:r>
            <a:r>
              <a:rPr lang="en-US" dirty="0">
                <a:solidFill>
                  <a:srgbClr val="FF0000"/>
                </a:solidFill>
              </a:rPr>
              <a:t>O(N)</a:t>
            </a:r>
          </a:p>
          <a:p>
            <a:r>
              <a:rPr lang="en-US" dirty="0"/>
              <a:t>For x in range (0, n):</a:t>
            </a:r>
            <a:br>
              <a:rPr lang="en-US" dirty="0"/>
            </a:br>
            <a:r>
              <a:rPr lang="en-US" dirty="0"/>
              <a:t>	for y in range (0, n):</a:t>
            </a:r>
            <a:br>
              <a:rPr lang="en-US" dirty="0"/>
            </a:br>
            <a:r>
              <a:rPr lang="en-US" dirty="0"/>
              <a:t>		print x * y;	     </a:t>
            </a:r>
            <a:r>
              <a:rPr lang="en-US" dirty="0">
                <a:solidFill>
                  <a:srgbClr val="FF0000"/>
                </a:solidFill>
              </a:rPr>
              <a:t>O(N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Exercise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If x &gt; 0:</a:t>
            </a:r>
            <a:br>
              <a:rPr lang="en-US" dirty="0"/>
            </a:br>
            <a:r>
              <a:rPr lang="en-US" dirty="0"/>
              <a:t>	// O(1)</a:t>
            </a:r>
            <a:br>
              <a:rPr lang="en-US" dirty="0"/>
            </a:br>
            <a:r>
              <a:rPr lang="en-US" dirty="0"/>
              <a:t>else if x &lt; 0:</a:t>
            </a:r>
            <a:br>
              <a:rPr lang="en-US" dirty="0"/>
            </a:br>
            <a:r>
              <a:rPr lang="en-US" dirty="0"/>
              <a:t>	// O(</a:t>
            </a:r>
            <a:r>
              <a:rPr lang="en-US" dirty="0" err="1"/>
              <a:t>logn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else:</a:t>
            </a:r>
            <a:br>
              <a:rPr lang="en-US" dirty="0"/>
            </a:br>
            <a:r>
              <a:rPr lang="en-US" dirty="0"/>
              <a:t>	// O(n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218AD-0D4C-2ACF-C800-2C8A81AEA1BF}"/>
              </a:ext>
            </a:extLst>
          </p:cNvPr>
          <p:cNvSpPr txBox="1"/>
          <p:nvPr/>
        </p:nvSpPr>
        <p:spPr>
          <a:xfrm>
            <a:off x="6309360" y="711200"/>
            <a:ext cx="116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O(?)</a:t>
            </a:r>
          </a:p>
        </p:txBody>
      </p:sp>
    </p:spTree>
    <p:extLst>
      <p:ext uri="{BB962C8B-B14F-4D97-AF65-F5344CB8AC3E}">
        <p14:creationId xmlns:p14="http://schemas.microsoft.com/office/powerpoint/2010/main" val="428089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Exercise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If x &gt; 0:</a:t>
            </a:r>
            <a:br>
              <a:rPr lang="en-US" dirty="0"/>
            </a:br>
            <a:r>
              <a:rPr lang="en-US" dirty="0"/>
              <a:t>	// O(1)</a:t>
            </a:r>
            <a:br>
              <a:rPr lang="en-US" dirty="0"/>
            </a:br>
            <a:r>
              <a:rPr lang="en-US" dirty="0"/>
              <a:t>else if x &lt; 0:</a:t>
            </a:r>
            <a:br>
              <a:rPr lang="en-US" dirty="0"/>
            </a:br>
            <a:r>
              <a:rPr lang="en-US" dirty="0"/>
              <a:t>	// O(</a:t>
            </a:r>
            <a:r>
              <a:rPr lang="en-US" dirty="0" err="1"/>
              <a:t>logn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else:</a:t>
            </a:r>
            <a:br>
              <a:rPr lang="en-US" dirty="0"/>
            </a:br>
            <a:r>
              <a:rPr lang="en-US" dirty="0"/>
              <a:t>	// O(n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218AD-0D4C-2ACF-C800-2C8A81AEA1BF}"/>
              </a:ext>
            </a:extLst>
          </p:cNvPr>
          <p:cNvSpPr txBox="1"/>
          <p:nvPr/>
        </p:nvSpPr>
        <p:spPr>
          <a:xfrm>
            <a:off x="6309360" y="711200"/>
            <a:ext cx="142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O(n</a:t>
            </a:r>
            <a:r>
              <a:rPr lang="en-US" sz="4000" b="1" baseline="30000" dirty="0">
                <a:solidFill>
                  <a:srgbClr val="FF0000"/>
                </a:solidFill>
              </a:rPr>
              <a:t>2</a:t>
            </a:r>
            <a:r>
              <a:rPr lang="en-US" sz="40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963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Dr. Gorkem Kar </a:t>
            </a:r>
          </a:p>
          <a:p>
            <a:r>
              <a:rPr lang="en-US" dirty="0"/>
              <a:t>PhD. From Rutgers University, USA</a:t>
            </a:r>
          </a:p>
          <a:p>
            <a:r>
              <a:rPr lang="en-US" dirty="0"/>
              <a:t>Worked in Turkey for 5 years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at UCM</a:t>
            </a:r>
          </a:p>
          <a:p>
            <a:r>
              <a:rPr lang="en-US" dirty="0">
                <a:hlinkClick r:id="rId2"/>
              </a:rPr>
              <a:t>kar@ucmo.edu</a:t>
            </a:r>
            <a:endParaRPr lang="en-US" dirty="0"/>
          </a:p>
          <a:p>
            <a:r>
              <a:rPr lang="en-US" dirty="0"/>
              <a:t>MIC D-159</a:t>
            </a:r>
          </a:p>
          <a:p>
            <a:r>
              <a:rPr lang="en-US" dirty="0"/>
              <a:t>Email me for 1-1 visits in my office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ED67E-B0C2-5B34-50ED-3237D804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19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Comparison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Big O notation (Worst-case)</a:t>
            </a:r>
          </a:p>
          <a:p>
            <a:r>
              <a:rPr lang="en-US" dirty="0"/>
              <a:t>Big Omega </a:t>
            </a:r>
            <a:r>
              <a:rPr lang="en-US" dirty="0" err="1">
                <a:solidFill>
                  <a:srgbClr val="FF0000"/>
                </a:solidFill>
              </a:rPr>
              <a:t>Ω</a:t>
            </a:r>
            <a:r>
              <a:rPr lang="en-US" dirty="0"/>
              <a:t> notation (Best-case)</a:t>
            </a:r>
          </a:p>
          <a:p>
            <a:r>
              <a:rPr lang="en-US" dirty="0"/>
              <a:t>Big Theta </a:t>
            </a:r>
            <a:r>
              <a:rPr lang="en-US" dirty="0" err="1">
                <a:solidFill>
                  <a:srgbClr val="FF0000"/>
                </a:solidFill>
              </a:rPr>
              <a:t>Θ</a:t>
            </a:r>
            <a:r>
              <a:rPr lang="en-US" dirty="0"/>
              <a:t> notation (Average-case)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1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Comparison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31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E686552-EECC-EF89-F1EE-D0FDD8EA5CD1}"/>
              </a:ext>
            </a:extLst>
          </p:cNvPr>
          <p:cNvCxnSpPr>
            <a:cxnSpLocks/>
          </p:cNvCxnSpPr>
          <p:nvPr/>
        </p:nvCxnSpPr>
        <p:spPr>
          <a:xfrm flipV="1">
            <a:off x="4858603" y="2224585"/>
            <a:ext cx="0" cy="297521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48A3F6-3168-0F2A-58EF-B6AADDA3B489}"/>
              </a:ext>
            </a:extLst>
          </p:cNvPr>
          <p:cNvCxnSpPr>
            <a:cxnSpLocks/>
          </p:cNvCxnSpPr>
          <p:nvPr/>
        </p:nvCxnSpPr>
        <p:spPr>
          <a:xfrm>
            <a:off x="4858603" y="5199797"/>
            <a:ext cx="5581934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A53194F-7FF1-343A-C592-6D14A427B5CA}"/>
                  </a:ext>
                </a:extLst>
              </p14:cNvPr>
              <p14:cNvContentPartPr/>
              <p14:nvPr/>
            </p14:nvContentPartPr>
            <p14:xfrm>
              <a:off x="4904135" y="3355501"/>
              <a:ext cx="4611240" cy="173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A53194F-7FF1-343A-C592-6D14A427B5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8015" y="3349381"/>
                <a:ext cx="4623480" cy="17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1B0045-F2AB-2829-4B69-3315FD39BEC3}"/>
                  </a:ext>
                </a:extLst>
              </p14:cNvPr>
              <p14:cNvContentPartPr/>
              <p14:nvPr/>
            </p14:nvContentPartPr>
            <p14:xfrm>
              <a:off x="9515015" y="3563941"/>
              <a:ext cx="1320480" cy="327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1B0045-F2AB-2829-4B69-3315FD39BEC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8895" y="3557821"/>
                <a:ext cx="13327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264411-3750-61AF-13C6-59783152BEC5}"/>
                  </a:ext>
                </a:extLst>
              </p14:cNvPr>
              <p14:cNvContentPartPr/>
              <p14:nvPr/>
            </p14:nvContentPartPr>
            <p14:xfrm>
              <a:off x="4895495" y="4153261"/>
              <a:ext cx="6030360" cy="747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264411-3750-61AF-13C6-59783152BE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9375" y="4147141"/>
                <a:ext cx="604260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A0FAB8D-957C-C423-4CA5-40B5A533FC63}"/>
                  </a:ext>
                </a:extLst>
              </p14:cNvPr>
              <p14:cNvContentPartPr/>
              <p14:nvPr/>
            </p14:nvContentPartPr>
            <p14:xfrm>
              <a:off x="5050655" y="2256421"/>
              <a:ext cx="5606640" cy="2832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A0FAB8D-957C-C423-4CA5-40B5A533FC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44535" y="2250301"/>
                <a:ext cx="5618880" cy="28443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556CF62-8DF6-CFCB-BEF6-F0F711328A54}"/>
              </a:ext>
            </a:extLst>
          </p:cNvPr>
          <p:cNvSpPr txBox="1"/>
          <p:nvPr/>
        </p:nvSpPr>
        <p:spPr>
          <a:xfrm>
            <a:off x="7942997" y="1965278"/>
            <a:ext cx="207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Upper bound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7D0F3E-5F9F-EF87-FFE3-7007ADD720AE}"/>
              </a:ext>
            </a:extLst>
          </p:cNvPr>
          <p:cNvSpPr txBox="1"/>
          <p:nvPr/>
        </p:nvSpPr>
        <p:spPr>
          <a:xfrm>
            <a:off x="8038531" y="4517409"/>
            <a:ext cx="2511188" cy="38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Lower bound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8B73DA-FF57-B712-7CFE-A7E04341D414}"/>
              </a:ext>
            </a:extLst>
          </p:cNvPr>
          <p:cNvSpPr txBox="1"/>
          <p:nvPr/>
        </p:nvSpPr>
        <p:spPr>
          <a:xfrm>
            <a:off x="9416955" y="3029803"/>
            <a:ext cx="162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F(n)</a:t>
            </a:r>
          </a:p>
        </p:txBody>
      </p:sp>
    </p:spTree>
    <p:extLst>
      <p:ext uri="{BB962C8B-B14F-4D97-AF65-F5344CB8AC3E}">
        <p14:creationId xmlns:p14="http://schemas.microsoft.com/office/powerpoint/2010/main" val="3117314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Comparison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F(n) = O(g(n)) </a:t>
            </a:r>
            <a:r>
              <a:rPr lang="en-US" dirty="0" err="1"/>
              <a:t>iff</a:t>
            </a:r>
            <a:r>
              <a:rPr lang="en-US" dirty="0"/>
              <a:t> f(n) &lt;= c * g(n)</a:t>
            </a:r>
          </a:p>
          <a:p>
            <a:r>
              <a:rPr lang="en-US" dirty="0"/>
              <a:t>F(n) = </a:t>
            </a:r>
            <a:r>
              <a:rPr lang="en-US" dirty="0" err="1"/>
              <a:t>Ω</a:t>
            </a:r>
            <a:r>
              <a:rPr lang="en-US" dirty="0"/>
              <a:t>(g(n)) </a:t>
            </a:r>
            <a:r>
              <a:rPr lang="en-US" dirty="0" err="1"/>
              <a:t>iff</a:t>
            </a:r>
            <a:r>
              <a:rPr lang="en-US" dirty="0"/>
              <a:t> f(n) &gt;= c * g(n)</a:t>
            </a:r>
          </a:p>
          <a:p>
            <a:r>
              <a:rPr lang="en-US" dirty="0"/>
              <a:t>F(n) = </a:t>
            </a:r>
            <a:r>
              <a:rPr lang="en-US" dirty="0" err="1"/>
              <a:t>Θ</a:t>
            </a:r>
            <a:r>
              <a:rPr lang="en-US" dirty="0"/>
              <a:t>(g(n)) </a:t>
            </a:r>
            <a:r>
              <a:rPr lang="en-US" dirty="0" err="1"/>
              <a:t>iff</a:t>
            </a:r>
            <a:r>
              <a:rPr lang="en-US" dirty="0"/>
              <a:t> c1 * g(n) &lt;= f(n) &lt;= c2 * g(n)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Extra Examples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= 5 + (15 * 20); 		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For x in range (0, n):</a:t>
            </a:r>
            <a:br>
              <a:rPr lang="en-US" dirty="0"/>
            </a:br>
            <a:r>
              <a:rPr lang="en-US" dirty="0"/>
              <a:t>	print x;                          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For y in range (0, n):</a:t>
            </a:r>
            <a:br>
              <a:rPr lang="en-US" dirty="0"/>
            </a:br>
            <a:r>
              <a:rPr lang="en-US" dirty="0"/>
              <a:t>	print y;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D03DB-7BB9-9A83-04B0-4902FF748FF4}"/>
              </a:ext>
            </a:extLst>
          </p:cNvPr>
          <p:cNvSpPr txBox="1"/>
          <p:nvPr/>
        </p:nvSpPr>
        <p:spPr>
          <a:xfrm>
            <a:off x="6309360" y="711200"/>
            <a:ext cx="142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07496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Extra Examples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If(condition)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……. </a:t>
            </a:r>
            <a:r>
              <a:rPr lang="en-US" dirty="0">
                <a:solidFill>
                  <a:srgbClr val="FF0000"/>
                </a:solidFill>
              </a:rPr>
              <a:t>O(n)</a:t>
            </a:r>
            <a:br>
              <a:rPr lang="en-US" dirty="0"/>
            </a:br>
            <a:r>
              <a:rPr lang="en-US" dirty="0"/>
              <a:t>}		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else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……. </a:t>
            </a:r>
            <a:r>
              <a:rPr lang="en-US" dirty="0">
                <a:solidFill>
                  <a:srgbClr val="FF0000"/>
                </a:solidFill>
              </a:rPr>
              <a:t>O(n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}	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D03DB-7BB9-9A83-04B0-4902FF748FF4}"/>
              </a:ext>
            </a:extLst>
          </p:cNvPr>
          <p:cNvSpPr txBox="1"/>
          <p:nvPr/>
        </p:nvSpPr>
        <p:spPr>
          <a:xfrm>
            <a:off x="6309360" y="711200"/>
            <a:ext cx="1422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O(n</a:t>
            </a:r>
            <a:r>
              <a:rPr lang="en-US" sz="4000" b="1" baseline="30000" dirty="0">
                <a:solidFill>
                  <a:srgbClr val="FF0000"/>
                </a:solidFill>
              </a:rPr>
              <a:t>2</a:t>
            </a:r>
            <a:r>
              <a:rPr lang="en-US" sz="4000" b="1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790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34" y="1153572"/>
            <a:ext cx="3760474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Space Complexity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Amount of space		int: 4 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	int a, b, c; </a:t>
            </a:r>
            <a:br>
              <a:rPr lang="en-US" dirty="0"/>
            </a:br>
            <a:r>
              <a:rPr lang="en-US" dirty="0"/>
              <a:t>	int z = a + b + c;</a:t>
            </a:r>
            <a:br>
              <a:rPr lang="en-US" dirty="0"/>
            </a:br>
            <a:r>
              <a:rPr lang="en-US" dirty="0"/>
              <a:t>	return(z);</a:t>
            </a:r>
            <a:br>
              <a:rPr lang="en-US" dirty="0"/>
            </a:br>
            <a:r>
              <a:rPr lang="en-US" dirty="0"/>
              <a:t>}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8388A-3581-4A77-995F-C4354202D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D03DB-7BB9-9A83-04B0-4902FF748FF4}"/>
              </a:ext>
            </a:extLst>
          </p:cNvPr>
          <p:cNvSpPr txBox="1"/>
          <p:nvPr/>
        </p:nvSpPr>
        <p:spPr>
          <a:xfrm>
            <a:off x="9034631" y="3344086"/>
            <a:ext cx="2319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= 4 * 4 + 4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AE723-98D5-46A7-191F-1C236A02B7A7}"/>
              </a:ext>
            </a:extLst>
          </p:cNvPr>
          <p:cNvSpPr txBox="1"/>
          <p:nvPr/>
        </p:nvSpPr>
        <p:spPr>
          <a:xfrm>
            <a:off x="9034631" y="4142332"/>
            <a:ext cx="2319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= 20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D596B-6221-66F3-7BF5-7EA34DB12B34}"/>
              </a:ext>
            </a:extLst>
          </p:cNvPr>
          <p:cNvSpPr txBox="1"/>
          <p:nvPr/>
        </p:nvSpPr>
        <p:spPr>
          <a:xfrm>
            <a:off x="4927894" y="640584"/>
            <a:ext cx="39568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CONSTANT SPACE</a:t>
            </a:r>
          </a:p>
        </p:txBody>
      </p:sp>
    </p:spTree>
    <p:extLst>
      <p:ext uri="{BB962C8B-B14F-4D97-AF65-F5344CB8AC3E}">
        <p14:creationId xmlns:p14="http://schemas.microsoft.com/office/powerpoint/2010/main" val="53742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Grading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Attendance (%10)</a:t>
            </a:r>
          </a:p>
          <a:p>
            <a:r>
              <a:rPr lang="en-US" dirty="0"/>
              <a:t>Participation (%15)</a:t>
            </a:r>
          </a:p>
          <a:p>
            <a:r>
              <a:rPr lang="en-US" dirty="0"/>
              <a:t>Midterm Exam (%25)</a:t>
            </a:r>
          </a:p>
          <a:p>
            <a:r>
              <a:rPr lang="en-US" dirty="0"/>
              <a:t>Quizzes (%30)</a:t>
            </a:r>
          </a:p>
          <a:p>
            <a:r>
              <a:rPr lang="en-US" dirty="0"/>
              <a:t>Final Exam (%30)</a:t>
            </a:r>
          </a:p>
          <a:p>
            <a:endParaRPr lang="en-US" dirty="0"/>
          </a:p>
          <a:p>
            <a:r>
              <a:rPr lang="en-US" dirty="0"/>
              <a:t>80+ points: A</a:t>
            </a:r>
          </a:p>
          <a:p>
            <a:r>
              <a:rPr lang="en-US" dirty="0"/>
              <a:t>70-79 points: B</a:t>
            </a:r>
          </a:p>
          <a:p>
            <a:r>
              <a:rPr lang="en-US" dirty="0"/>
              <a:t>60-69 points: C</a:t>
            </a:r>
          </a:p>
          <a:p>
            <a:r>
              <a:rPr lang="en-US" dirty="0"/>
              <a:t>&lt;60 points: D or 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217F1-B5E1-0E7C-3D28-F478A40A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8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Basic Concepts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Algorithm</a:t>
            </a:r>
          </a:p>
          <a:p>
            <a:r>
              <a:rPr lang="en-US" dirty="0"/>
              <a:t>Flowchart representation</a:t>
            </a:r>
          </a:p>
          <a:p>
            <a:r>
              <a:rPr lang="en-US" dirty="0"/>
              <a:t>Pseudocode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97417-1E01-4727-80D0-7B929C02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1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- 1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Online Media 6" descr="What is an Algorithm?">
            <a:hlinkClick r:id="" action="ppaction://media"/>
            <a:extLst>
              <a:ext uri="{FF2B5EF4-FFF2-40B4-BE49-F238E27FC236}">
                <a16:creationId xmlns:a16="http://schemas.microsoft.com/office/drawing/2014/main" id="{D17DCBC5-DA77-0D11-7F9A-B9DC6DAE2F1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446588" y="1433513"/>
            <a:ext cx="6907212" cy="39020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12AD3-671B-A1B6-660A-52FF2E6A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4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- 2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Online Media 3" descr="What's an algorithm? - David J. Malan">
            <a:hlinkClick r:id="" action="ppaction://media"/>
            <a:extLst>
              <a:ext uri="{FF2B5EF4-FFF2-40B4-BE49-F238E27FC236}">
                <a16:creationId xmlns:a16="http://schemas.microsoft.com/office/drawing/2014/main" id="{AF6C4152-AE8D-4783-DE0D-3E39D3E8A0F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446588" y="1433513"/>
            <a:ext cx="6907212" cy="39020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12AD3-671B-A1B6-660A-52FF2E6A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12AD3-671B-A1B6-660A-52FF2E6A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8</a:t>
            </a:fld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93B67647-9FF7-C149-FEC7-9E0EE1F9D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Algorithm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Examples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AEFB0AAA-5E51-B9A3-C675-A1DA79E63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Recipes</a:t>
            </a:r>
          </a:p>
          <a:p>
            <a:r>
              <a:rPr lang="en-US" dirty="0"/>
              <a:t>Sorting papers</a:t>
            </a:r>
          </a:p>
          <a:p>
            <a:r>
              <a:rPr lang="en-US" dirty="0"/>
              <a:t>Traffic signals</a:t>
            </a:r>
          </a:p>
          <a:p>
            <a:r>
              <a:rPr lang="en-US" dirty="0"/>
              <a:t>Bus schedules</a:t>
            </a:r>
          </a:p>
          <a:p>
            <a:r>
              <a:rPr lang="en-US" dirty="0"/>
              <a:t>GPS</a:t>
            </a:r>
          </a:p>
          <a:p>
            <a:r>
              <a:rPr lang="en-US" dirty="0"/>
              <a:t>Facial recognition</a:t>
            </a:r>
          </a:p>
          <a:p>
            <a:r>
              <a:rPr lang="en-US" dirty="0"/>
              <a:t>Spotify</a:t>
            </a:r>
          </a:p>
          <a:p>
            <a:r>
              <a:rPr lang="en-US" dirty="0"/>
              <a:t>Google search</a:t>
            </a:r>
          </a:p>
          <a:p>
            <a:r>
              <a:rPr lang="en-US" dirty="0"/>
              <a:t>Online shopping</a:t>
            </a:r>
            <a:endParaRPr dirty="0"/>
          </a:p>
        </p:txBody>
      </p:sp>
      <p:pic>
        <p:nvPicPr>
          <p:cNvPr id="45" name="Picture 44" descr="A bowl of noodles with vegetables and a fork&#10;&#10;Description automatically generated">
            <a:extLst>
              <a:ext uri="{FF2B5EF4-FFF2-40B4-BE49-F238E27FC236}">
                <a16:creationId xmlns:a16="http://schemas.microsoft.com/office/drawing/2014/main" id="{C1BC23A7-BE59-1947-3F4D-A68453A9C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99" y="1148907"/>
            <a:ext cx="3111500" cy="2984500"/>
          </a:xfrm>
          <a:prstGeom prst="rect">
            <a:avLst/>
          </a:prstGeom>
        </p:spPr>
      </p:pic>
      <p:pic>
        <p:nvPicPr>
          <p:cNvPr id="46" name="Picture 45" descr="A close-up of several folders&#10;&#10;Description automatically generated">
            <a:extLst>
              <a:ext uri="{FF2B5EF4-FFF2-40B4-BE49-F238E27FC236}">
                <a16:creationId xmlns:a16="http://schemas.microsoft.com/office/drawing/2014/main" id="{7337F093-4ECD-221D-F235-014844F18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99" y="1148906"/>
            <a:ext cx="3111500" cy="2984499"/>
          </a:xfrm>
          <a:prstGeom prst="rect">
            <a:avLst/>
          </a:prstGeom>
        </p:spPr>
      </p:pic>
      <p:pic>
        <p:nvPicPr>
          <p:cNvPr id="47" name="Picture 46" descr="Aerial view of a street intersection&#10;&#10;Description automatically generated">
            <a:extLst>
              <a:ext uri="{FF2B5EF4-FFF2-40B4-BE49-F238E27FC236}">
                <a16:creationId xmlns:a16="http://schemas.microsoft.com/office/drawing/2014/main" id="{FFAD211D-4E8E-4A2C-A6CA-2BCC44E4E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99" y="1155315"/>
            <a:ext cx="3098800" cy="2978089"/>
          </a:xfrm>
          <a:prstGeom prst="rect">
            <a:avLst/>
          </a:prstGeom>
        </p:spPr>
      </p:pic>
      <p:pic>
        <p:nvPicPr>
          <p:cNvPr id="48" name="Picture 47" descr="A bus stop with a bus stop sign and a bus stop sign&#10;&#10;Description automatically generated">
            <a:extLst>
              <a:ext uri="{FF2B5EF4-FFF2-40B4-BE49-F238E27FC236}">
                <a16:creationId xmlns:a16="http://schemas.microsoft.com/office/drawing/2014/main" id="{8B9C9B5D-4100-611E-B74E-BA7286C270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99" y="1155313"/>
            <a:ext cx="3111500" cy="2978089"/>
          </a:xfrm>
          <a:prstGeom prst="rect">
            <a:avLst/>
          </a:prstGeom>
        </p:spPr>
      </p:pic>
      <p:pic>
        <p:nvPicPr>
          <p:cNvPr id="49" name="Picture 48" descr="A satellite on eart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BAE06754-924E-90D6-1A58-9167BCD983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94" y="1155309"/>
            <a:ext cx="3111500" cy="2978089"/>
          </a:xfrm>
          <a:prstGeom prst="rect">
            <a:avLst/>
          </a:prstGeom>
        </p:spPr>
      </p:pic>
      <p:pic>
        <p:nvPicPr>
          <p:cNvPr id="50" name="Picture 49" descr="A group of people with facial recognition grids&#10;&#10;Description automatically generated">
            <a:extLst>
              <a:ext uri="{FF2B5EF4-FFF2-40B4-BE49-F238E27FC236}">
                <a16:creationId xmlns:a16="http://schemas.microsoft.com/office/drawing/2014/main" id="{DD74B877-B726-3457-5F03-3A4D7D255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1155300"/>
            <a:ext cx="3068880" cy="2978088"/>
          </a:xfrm>
          <a:prstGeom prst="rect">
            <a:avLst/>
          </a:prstGeom>
        </p:spPr>
      </p:pic>
      <p:pic>
        <p:nvPicPr>
          <p:cNvPr id="51" name="Picture 50" descr="A green logo with a circle and a circle&#10;&#10;Description automatically generated">
            <a:extLst>
              <a:ext uri="{FF2B5EF4-FFF2-40B4-BE49-F238E27FC236}">
                <a16:creationId xmlns:a16="http://schemas.microsoft.com/office/drawing/2014/main" id="{A8FEB9AE-57EE-1676-D450-DBAECCFBA2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946" y="1108486"/>
            <a:ext cx="3136900" cy="3024902"/>
          </a:xfrm>
          <a:prstGeom prst="rect">
            <a:avLst/>
          </a:prstGeom>
        </p:spPr>
      </p:pic>
      <p:pic>
        <p:nvPicPr>
          <p:cNvPr id="52" name="Picture 51" descr="A close up of a magnifying glass&#10;&#10;Description automatically generated">
            <a:extLst>
              <a:ext uri="{FF2B5EF4-FFF2-40B4-BE49-F238E27FC236}">
                <a16:creationId xmlns:a16="http://schemas.microsoft.com/office/drawing/2014/main" id="{1DF315DB-7F9D-0AF2-8BEF-E1426B6B13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207" y="1108467"/>
            <a:ext cx="3111850" cy="3071734"/>
          </a:xfrm>
          <a:prstGeom prst="rect">
            <a:avLst/>
          </a:prstGeom>
        </p:spPr>
      </p:pic>
      <p:pic>
        <p:nvPicPr>
          <p:cNvPr id="53" name="Picture 52" descr="A hand holding a credit card and a bag&#10;&#10;Description automatically generated">
            <a:extLst>
              <a:ext uri="{FF2B5EF4-FFF2-40B4-BE49-F238E27FC236}">
                <a16:creationId xmlns:a16="http://schemas.microsoft.com/office/drawing/2014/main" id="{9E707F5B-A1FD-165E-25FE-5CC36936EC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946" y="1128705"/>
            <a:ext cx="3129948" cy="307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0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Flowchart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Graphical representation</a:t>
            </a:r>
          </a:p>
          <a:p>
            <a:pPr lvl="1"/>
            <a:r>
              <a:rPr lang="en-US" dirty="0"/>
              <a:t>Symbols, shapes and arrows</a:t>
            </a:r>
          </a:p>
          <a:p>
            <a:r>
              <a:rPr lang="en-US" dirty="0"/>
              <a:t>Demonstration purpose</a:t>
            </a:r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2038EA-6B88-4B4D-4F91-6FCA71AAB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5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3263</TotalTime>
  <Words>1147</Words>
  <Application>Microsoft Macintosh PowerPoint</Application>
  <PresentationFormat>Widescreen</PresentationFormat>
  <Paragraphs>220</Paragraphs>
  <Slides>35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Advanced Algorithms Session 1</vt:lpstr>
      <vt:lpstr>Contents</vt:lpstr>
      <vt:lpstr>Introduction</vt:lpstr>
      <vt:lpstr>Grading</vt:lpstr>
      <vt:lpstr>Basic Concepts</vt:lpstr>
      <vt:lpstr>Algorithm - 1</vt:lpstr>
      <vt:lpstr>Algorithm - 2</vt:lpstr>
      <vt:lpstr>Algorithm  Examples</vt:lpstr>
      <vt:lpstr>Flowchart</vt:lpstr>
      <vt:lpstr>Flowchart Free Website</vt:lpstr>
      <vt:lpstr>Flowchart Example</vt:lpstr>
      <vt:lpstr>Flowchart Example</vt:lpstr>
      <vt:lpstr>Pseudocode</vt:lpstr>
      <vt:lpstr>Pseudocode Benefits</vt:lpstr>
      <vt:lpstr>Pseudocode Steps</vt:lpstr>
      <vt:lpstr>Pseudocode Steps Example</vt:lpstr>
      <vt:lpstr>Example Code</vt:lpstr>
      <vt:lpstr>Efficiency</vt:lpstr>
      <vt:lpstr>Growth Rate - 1</vt:lpstr>
      <vt:lpstr>Growth Rate - 2</vt:lpstr>
      <vt:lpstr>Efficiency</vt:lpstr>
      <vt:lpstr>Big-O Notation</vt:lpstr>
      <vt:lpstr>Big-O Notation General Rules</vt:lpstr>
      <vt:lpstr>Big-O Complexity Chart</vt:lpstr>
      <vt:lpstr>Big-O Constant Time</vt:lpstr>
      <vt:lpstr>Big-O Linear Time</vt:lpstr>
      <vt:lpstr>Big-O Quadratic Time</vt:lpstr>
      <vt:lpstr>Exercise</vt:lpstr>
      <vt:lpstr>Exercise</vt:lpstr>
      <vt:lpstr>Comparison</vt:lpstr>
      <vt:lpstr>Comparison</vt:lpstr>
      <vt:lpstr>Comparison</vt:lpstr>
      <vt:lpstr>Extra Examples</vt:lpstr>
      <vt:lpstr>Extra Examples</vt:lpstr>
      <vt:lpstr>Space Complexity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Gorkem Kar</dc:creator>
  <cp:lastModifiedBy>Gorkem Kar</cp:lastModifiedBy>
  <cp:revision>19</cp:revision>
  <dcterms:created xsi:type="dcterms:W3CDTF">2024-04-30T16:14:59Z</dcterms:created>
  <dcterms:modified xsi:type="dcterms:W3CDTF">2024-08-20T17:34:35Z</dcterms:modified>
</cp:coreProperties>
</file>